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3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0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Secure Sharing Platform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14575" y="3046925"/>
            <a:ext cx="3723300" cy="13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By: Team HopefullyA</a:t>
            </a:r>
            <a:br>
              <a:rPr lang="en-GB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Ng Li Jie                  U1920485J   &gt;</a:t>
            </a:r>
            <a:br>
              <a:rPr lang="en-GB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Joel</a:t>
            </a:r>
            <a:r>
              <a:rPr lang="en-GB"/>
              <a:t> Ng Soon En  U1922820E  &gt;</a:t>
            </a:r>
            <a:endParaRPr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0588" y="3546875"/>
            <a:ext cx="5143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6775" y="4247975"/>
            <a:ext cx="56197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Designs &amp; Implementations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274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4018025" y="14151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#1 : Secure File-Sharing platform with untrusted Intermediary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Our Solution: CZ4010 File Secure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Objective: </a:t>
            </a:r>
            <a:br>
              <a:rPr lang="en-GB"/>
            </a:br>
            <a:r>
              <a:rPr lang="en-GB"/>
              <a:t>Provide users a secure way to transfer file to  anyone without trusting the cloud server, and having to worry about an adversary spying on their private documents.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Designs</a:t>
            </a:r>
            <a:endParaRPr/>
          </a:p>
        </p:txBody>
      </p:sp>
      <p:grpSp>
        <p:nvGrpSpPr>
          <p:cNvPr id="251" name="Google Shape;251;p20"/>
          <p:cNvGrpSpPr/>
          <p:nvPr/>
        </p:nvGrpSpPr>
        <p:grpSpPr>
          <a:xfrm>
            <a:off x="6923275" y="1701775"/>
            <a:ext cx="1631250" cy="2005700"/>
            <a:chOff x="6458275" y="2947725"/>
            <a:chExt cx="1631250" cy="2005700"/>
          </a:xfrm>
        </p:grpSpPr>
        <p:pic>
          <p:nvPicPr>
            <p:cNvPr id="252" name="Google Shape;2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8275" y="29477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0325" y="33340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20"/>
            <p:cNvSpPr txBox="1"/>
            <p:nvPr/>
          </p:nvSpPr>
          <p:spPr>
            <a:xfrm>
              <a:off x="7029175" y="4553225"/>
              <a:ext cx="90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Charlie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5" name="Google Shape;255;p20"/>
          <p:cNvGrpSpPr/>
          <p:nvPr/>
        </p:nvGrpSpPr>
        <p:grpSpPr>
          <a:xfrm>
            <a:off x="419200" y="1817250"/>
            <a:ext cx="1594025" cy="2005700"/>
            <a:chOff x="1091675" y="2954675"/>
            <a:chExt cx="1594025" cy="2005700"/>
          </a:xfrm>
        </p:grpSpPr>
        <p:pic>
          <p:nvPicPr>
            <p:cNvPr id="256" name="Google Shape;25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6500" y="29546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1675" y="33409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0"/>
            <p:cNvSpPr txBox="1"/>
            <p:nvPr/>
          </p:nvSpPr>
          <p:spPr>
            <a:xfrm>
              <a:off x="1250525" y="4560175"/>
              <a:ext cx="90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Bob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59" name="Google Shape;25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975" y="1075200"/>
            <a:ext cx="1281650" cy="12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150" y="3822938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200" y="31344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2100" y="3631963"/>
            <a:ext cx="656075" cy="65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0"/>
          <p:cNvGrpSpPr/>
          <p:nvPr/>
        </p:nvGrpSpPr>
        <p:grpSpPr>
          <a:xfrm>
            <a:off x="2250987" y="1417711"/>
            <a:ext cx="1485000" cy="1399800"/>
            <a:chOff x="2250987" y="1417711"/>
            <a:chExt cx="1485000" cy="1399800"/>
          </a:xfrm>
        </p:grpSpPr>
        <p:sp>
          <p:nvSpPr>
            <p:cNvPr id="264" name="Google Shape;264;p20"/>
            <p:cNvSpPr/>
            <p:nvPr/>
          </p:nvSpPr>
          <p:spPr>
            <a:xfrm rot="-2445308">
              <a:off x="2278443" y="1809916"/>
              <a:ext cx="1430087" cy="615390"/>
            </a:xfrm>
            <a:prstGeom prst="stripedRightArrow">
              <a:avLst>
                <a:gd fmla="val 29565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5" name="Google Shape;265;p20"/>
            <p:cNvGrpSpPr/>
            <p:nvPr/>
          </p:nvGrpSpPr>
          <p:grpSpPr>
            <a:xfrm>
              <a:off x="2301044" y="1463500"/>
              <a:ext cx="595700" cy="595700"/>
              <a:chOff x="1630219" y="4076300"/>
              <a:chExt cx="595700" cy="595700"/>
            </a:xfrm>
          </p:grpSpPr>
          <p:pic>
            <p:nvPicPr>
              <p:cNvPr id="266" name="Google Shape;266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630219" y="40763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7" name="Google Shape;267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782619" y="42287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8" name="Google Shape;268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35019" y="43811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9" name="Google Shape;269;p20"/>
          <p:cNvGrpSpPr/>
          <p:nvPr/>
        </p:nvGrpSpPr>
        <p:grpSpPr>
          <a:xfrm>
            <a:off x="5160768" y="1379402"/>
            <a:ext cx="1540800" cy="1274700"/>
            <a:chOff x="5160768" y="1379402"/>
            <a:chExt cx="1540800" cy="1274700"/>
          </a:xfrm>
        </p:grpSpPr>
        <p:sp>
          <p:nvSpPr>
            <p:cNvPr id="270" name="Google Shape;270;p20"/>
            <p:cNvSpPr/>
            <p:nvPr/>
          </p:nvSpPr>
          <p:spPr>
            <a:xfrm rot="1900371">
              <a:off x="5216119" y="1708877"/>
              <a:ext cx="1430099" cy="615750"/>
            </a:xfrm>
            <a:prstGeom prst="stripedRightArrow">
              <a:avLst>
                <a:gd fmla="val 29565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1" name="Google Shape;271;p20"/>
            <p:cNvGrpSpPr/>
            <p:nvPr/>
          </p:nvGrpSpPr>
          <p:grpSpPr>
            <a:xfrm>
              <a:off x="5300594" y="1922600"/>
              <a:ext cx="595700" cy="595700"/>
              <a:chOff x="1630219" y="4076300"/>
              <a:chExt cx="595700" cy="595700"/>
            </a:xfrm>
          </p:grpSpPr>
          <p:pic>
            <p:nvPicPr>
              <p:cNvPr id="272" name="Google Shape;272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630219" y="40763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782619" y="42287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35019" y="43811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5" name="Google Shape;275;p20"/>
          <p:cNvSpPr/>
          <p:nvPr/>
        </p:nvSpPr>
        <p:spPr>
          <a:xfrm rot="1446833">
            <a:off x="2163984" y="3333662"/>
            <a:ext cx="1452448" cy="58642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"/>
          <p:cNvSpPr/>
          <p:nvPr/>
        </p:nvSpPr>
        <p:spPr>
          <a:xfrm rot="-1426790">
            <a:off x="5306651" y="3333643"/>
            <a:ext cx="1452298" cy="58645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0"/>
          <p:cNvSpPr txBox="1"/>
          <p:nvPr/>
        </p:nvSpPr>
        <p:spPr>
          <a:xfrm>
            <a:off x="2797400" y="4360050"/>
            <a:ext cx="318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Authentication &amp; Real-Time Database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3697450" y="2280650"/>
            <a:ext cx="13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File Server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/>
          <p:nvPr/>
        </p:nvSpPr>
        <p:spPr>
          <a:xfrm>
            <a:off x="4572100" y="3304375"/>
            <a:ext cx="2685900" cy="1643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1867300" y="3304350"/>
            <a:ext cx="2704800" cy="16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Operations</a:t>
            </a:r>
            <a:endParaRPr/>
          </a:p>
        </p:txBody>
      </p:sp>
      <p:sp>
        <p:nvSpPr>
          <p:cNvPr id="286" name="Google Shape;286;p21"/>
          <p:cNvSpPr/>
          <p:nvPr/>
        </p:nvSpPr>
        <p:spPr>
          <a:xfrm>
            <a:off x="701050" y="1459350"/>
            <a:ext cx="3870900" cy="184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1"/>
          <p:cNvSpPr/>
          <p:nvPr/>
        </p:nvSpPr>
        <p:spPr>
          <a:xfrm>
            <a:off x="4572100" y="1459350"/>
            <a:ext cx="3819300" cy="184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681" y="1983993"/>
            <a:ext cx="1051575" cy="10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1"/>
          <p:cNvSpPr/>
          <p:nvPr/>
        </p:nvSpPr>
        <p:spPr>
          <a:xfrm>
            <a:off x="1139775" y="1094525"/>
            <a:ext cx="2372700" cy="722400"/>
          </a:xfrm>
          <a:prstGeom prst="chevron">
            <a:avLst>
              <a:gd fmla="val 50000" name="adj"/>
            </a:avLst>
          </a:prstGeom>
          <a:solidFill>
            <a:srgbClr val="0D47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Upload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5594175" y="1094525"/>
            <a:ext cx="2310600" cy="722400"/>
          </a:xfrm>
          <a:prstGeom prst="chevron">
            <a:avLst>
              <a:gd fmla="val 50000" name="adj"/>
            </a:avLst>
          </a:prstGeom>
          <a:solidFill>
            <a:srgbClr val="0D47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Download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1" name="Google Shape;291;p21"/>
          <p:cNvGrpSpPr/>
          <p:nvPr/>
        </p:nvGrpSpPr>
        <p:grpSpPr>
          <a:xfrm>
            <a:off x="3294375" y="2261700"/>
            <a:ext cx="597900" cy="597900"/>
            <a:chOff x="2140875" y="4133175"/>
            <a:chExt cx="597900" cy="597900"/>
          </a:xfrm>
        </p:grpSpPr>
        <p:pic>
          <p:nvPicPr>
            <p:cNvPr id="292" name="Google Shape;29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0875" y="41331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3275" y="42855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5675" y="44379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5" name="Google Shape;295;p21"/>
          <p:cNvGrpSpPr/>
          <p:nvPr/>
        </p:nvGrpSpPr>
        <p:grpSpPr>
          <a:xfrm>
            <a:off x="5314350" y="2337925"/>
            <a:ext cx="597900" cy="597900"/>
            <a:chOff x="2140875" y="4133175"/>
            <a:chExt cx="597900" cy="597900"/>
          </a:xfrm>
        </p:grpSpPr>
        <p:pic>
          <p:nvPicPr>
            <p:cNvPr id="296" name="Google Shape;29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0875" y="41331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7" name="Google Shape;297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3275" y="42855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5675" y="44379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9" name="Google Shape;2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300" y="2232613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1050" y="2308813"/>
            <a:ext cx="656075" cy="65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1"/>
          <p:cNvGrpSpPr/>
          <p:nvPr/>
        </p:nvGrpSpPr>
        <p:grpSpPr>
          <a:xfrm>
            <a:off x="2059020" y="2209295"/>
            <a:ext cx="702700" cy="702700"/>
            <a:chOff x="2059020" y="2818895"/>
            <a:chExt cx="702700" cy="702700"/>
          </a:xfrm>
        </p:grpSpPr>
        <p:pic>
          <p:nvPicPr>
            <p:cNvPr id="302" name="Google Shape;3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9020" y="28188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1420" y="29712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4" name="Google Shape;30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3820" y="31236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5" name="Google Shape;305;p21"/>
          <p:cNvGrpSpPr/>
          <p:nvPr/>
        </p:nvGrpSpPr>
        <p:grpSpPr>
          <a:xfrm>
            <a:off x="6398120" y="2285495"/>
            <a:ext cx="702700" cy="702700"/>
            <a:chOff x="2059020" y="2818895"/>
            <a:chExt cx="702700" cy="702700"/>
          </a:xfrm>
        </p:grpSpPr>
        <p:pic>
          <p:nvPicPr>
            <p:cNvPr id="306" name="Google Shape;30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9020" y="28188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1420" y="29712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3820" y="31236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9" name="Google Shape;3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675" y="3558500"/>
            <a:ext cx="1008025" cy="10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1"/>
          <p:cNvSpPr txBox="1"/>
          <p:nvPr/>
        </p:nvSpPr>
        <p:spPr>
          <a:xfrm>
            <a:off x="1413975" y="2647950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“RAID”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2621375" y="264793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1"/>
          <p:cNvSpPr txBox="1"/>
          <p:nvPr/>
        </p:nvSpPr>
        <p:spPr>
          <a:xfrm>
            <a:off x="6993325" y="2735975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“RAID”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5785475" y="264793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4" name="Google Shape;31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38" y="3455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075" y="345583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7075" y="455405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860" y="3928755"/>
            <a:ext cx="445025" cy="4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1617188" y="23851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7352488">
            <a:off x="2148159" y="3237613"/>
            <a:ext cx="939732" cy="4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424782">
            <a:off x="2315359" y="3142650"/>
            <a:ext cx="939732" cy="4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838563" y="2385125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6017050" y="241048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7160425" y="2410475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722888" y="39573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83063" y="457755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8175" y="3804825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1125" y="3804825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6086575" y="39658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0885" y="3918842"/>
            <a:ext cx="445025" cy="4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7715727">
            <a:off x="5986498" y="3109977"/>
            <a:ext cx="903924" cy="3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107369">
            <a:off x="6016793" y="3288377"/>
            <a:ext cx="903563" cy="39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1"/>
          <p:cNvSpPr txBox="1"/>
          <p:nvPr/>
        </p:nvSpPr>
        <p:spPr>
          <a:xfrm>
            <a:off x="2443950" y="426088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RSA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5834263" y="426088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RSA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2925375" y="4515575"/>
            <a:ext cx="7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Charlie’s Public Key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6207925" y="4504638"/>
            <a:ext cx="7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Charlie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’s Private Key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747600" y="4675050"/>
            <a:ext cx="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7416925" y="4675050"/>
            <a:ext cx="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Charlie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2367750" y="3261775"/>
            <a:ext cx="656100" cy="241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PBKDF</a:t>
            </a:r>
            <a:endParaRPr sz="900"/>
          </a:p>
        </p:txBody>
      </p:sp>
      <p:sp>
        <p:nvSpPr>
          <p:cNvPr id="339" name="Google Shape;339;p21"/>
          <p:cNvSpPr/>
          <p:nvPr/>
        </p:nvSpPr>
        <p:spPr>
          <a:xfrm>
            <a:off x="6086575" y="3295638"/>
            <a:ext cx="656100" cy="241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PBKDF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Implementation</a:t>
            </a:r>
            <a:endParaRPr/>
          </a:p>
        </p:txBody>
      </p:sp>
      <p:pic>
        <p:nvPicPr>
          <p:cNvPr descr="offset_comp_442889_edtied2.jpg" id="345" name="Google Shape;345;p22"/>
          <p:cNvPicPr preferRelativeResize="0"/>
          <p:nvPr/>
        </p:nvPicPr>
        <p:blipFill rotWithShape="1">
          <a:blip r:embed="rId3">
            <a:alphaModFix/>
          </a:blip>
          <a:srcRect b="6363" l="44695" r="18958" t="43049"/>
          <a:stretch/>
        </p:blipFill>
        <p:spPr>
          <a:xfrm rot="10800000">
            <a:off x="6246005" y="1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267026.jpg" id="346" name="Google Shape;346;p22"/>
          <p:cNvPicPr preferRelativeResize="0"/>
          <p:nvPr/>
        </p:nvPicPr>
        <p:blipFill rotWithShape="1">
          <a:blip r:embed="rId4">
            <a:alphaModFix/>
          </a:blip>
          <a:srcRect b="8024" l="36439" r="29445" t="44123"/>
          <a:stretch/>
        </p:blipFill>
        <p:spPr>
          <a:xfrm rot="10800000">
            <a:off x="6243975" y="2100"/>
            <a:ext cx="2095800" cy="19599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47" name="Google Shape;347;p22"/>
          <p:cNvGrpSpPr/>
          <p:nvPr/>
        </p:nvGrpSpPr>
        <p:grpSpPr>
          <a:xfrm rot="1254854">
            <a:off x="861699" y="1255861"/>
            <a:ext cx="2383599" cy="2045778"/>
            <a:chOff x="363524" y="1258050"/>
            <a:chExt cx="2726286" cy="2547000"/>
          </a:xfrm>
        </p:grpSpPr>
        <p:sp>
          <p:nvSpPr>
            <p:cNvPr id="348" name="Google Shape;348;p22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22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Socket (File transmission)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1" name="Google Shape;351;p22"/>
            <p:cNvSpPr txBox="1"/>
            <p:nvPr/>
          </p:nvSpPr>
          <p:spPr>
            <a:xfrm rot="-2700000">
              <a:off x="102949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Python socket; Client &amp; Server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2" name="Google Shape;352;p22"/>
          <p:cNvGrpSpPr/>
          <p:nvPr/>
        </p:nvGrpSpPr>
        <p:grpSpPr>
          <a:xfrm rot="1254854">
            <a:off x="2421777" y="1852041"/>
            <a:ext cx="2383599" cy="2045778"/>
            <a:chOff x="2273746" y="1258050"/>
            <a:chExt cx="2726286" cy="2547000"/>
          </a:xfrm>
        </p:grpSpPr>
        <p:sp>
          <p:nvSpPr>
            <p:cNvPr id="353" name="Google Shape;353;p22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22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RSA (Key exchange)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6" name="Google Shape;356;p22"/>
            <p:cNvSpPr txBox="1"/>
            <p:nvPr/>
          </p:nvSpPr>
          <p:spPr>
            <a:xfrm rot="-2700000">
              <a:off x="293971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RSA; SHA256; Key Size = 2048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7" name="Google Shape;357;p22"/>
          <p:cNvGrpSpPr/>
          <p:nvPr/>
        </p:nvGrpSpPr>
        <p:grpSpPr>
          <a:xfrm rot="1254854">
            <a:off x="3989856" y="2451279"/>
            <a:ext cx="2383599" cy="2045778"/>
            <a:chOff x="4193764" y="1258050"/>
            <a:chExt cx="2726286" cy="2547000"/>
          </a:xfrm>
        </p:grpSpPr>
        <p:sp>
          <p:nvSpPr>
            <p:cNvPr id="358" name="Google Shape;358;p22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22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AES (File encryption &amp; integrity)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22"/>
            <p:cNvSpPr txBox="1"/>
            <p:nvPr/>
          </p:nvSpPr>
          <p:spPr>
            <a:xfrm rot="-2700000">
              <a:off x="485973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AES.MODE_EAX; SHA512; PBKDF2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p22"/>
          <p:cNvGrpSpPr/>
          <p:nvPr/>
        </p:nvGrpSpPr>
        <p:grpSpPr>
          <a:xfrm rot="1254854">
            <a:off x="5549934" y="3047459"/>
            <a:ext cx="2383599" cy="2045778"/>
            <a:chOff x="6103986" y="1258050"/>
            <a:chExt cx="2726286" cy="2547000"/>
          </a:xfrm>
        </p:grpSpPr>
        <p:sp>
          <p:nvSpPr>
            <p:cNvPr id="363" name="Google Shape;363;p22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22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“RAID” (File availability &amp; integrity)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6" name="Google Shape;366;p22"/>
            <p:cNvSpPr txBox="1"/>
            <p:nvPr/>
          </p:nvSpPr>
          <p:spPr>
            <a:xfrm rot="-2700000">
              <a:off x="676995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hashlib;</a:t>
              </a: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os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72" name="Google Shape;372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3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"/>
          <p:cNvSpPr txBox="1"/>
          <p:nvPr>
            <p:ph idx="2" type="title"/>
          </p:nvPr>
        </p:nvSpPr>
        <p:spPr>
          <a:xfrm>
            <a:off x="3061450" y="20244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DEMO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82" name="Google Shape;3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00" y="20244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55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3"/>
          <p:cNvSpPr txBox="1"/>
          <p:nvPr/>
        </p:nvSpPr>
        <p:spPr>
          <a:xfrm>
            <a:off x="1085950" y="3240175"/>
            <a:ext cx="9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ft. LiJie 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3"/>
          <p:cNvSpPr txBox="1"/>
          <p:nvPr/>
        </p:nvSpPr>
        <p:spPr>
          <a:xfrm>
            <a:off x="6993400" y="3181350"/>
            <a:ext cx="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t. Joel</a:t>
            </a:r>
            <a:b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Charlie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645300" y="2168450"/>
            <a:ext cx="30633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92" name="Google Shape;392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3" name="Google Shape;393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1" name="Google Shape;401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04" name="Google Shape;404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8" name="Google Shape;408;p2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11" name="Google Shape;411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5" name="Google Shape;415;p2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6" name="Google Shape;416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8" name="Google Shape;418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23" name="Google Shape;423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4" name="Google Shape;424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5" name="Google Shape;425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7" name="Google Shape;427;p2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8" name="Google Shape;428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9" name="Google Shape;429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7" name="Google Shape;437;p2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